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Geist"/>
      <p:regular r:id="rId16"/>
    </p:embeddedFont>
    <p:embeddedFont>
      <p:font typeface="Geist"/>
      <p:regular r:id="rId17"/>
    </p:embeddedFont>
    <p:embeddedFont>
      <p:font typeface="Geist"/>
      <p:regular r:id="rId18"/>
    </p:embeddedFont>
    <p:embeddedFont>
      <p:font typeface="Geis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33938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Hidden, Bootstrap and Autosuggest Dropdowns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21517"/>
            <a:ext cx="7556421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Mastering the art of handling complex dropdown elements in modern web automation testing. From hidden options to dynamic suggestions, we'll explore the techniques that make dropdown testing seamless and reliable.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6861"/>
            <a:ext cx="8690372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Three Types of Complex Dropdowns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48658"/>
            <a:ext cx="4215289" cy="2174081"/>
          </a:xfrm>
          <a:prstGeom prst="roundRect">
            <a:avLst>
              <a:gd name="adj" fmla="val 383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769876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Hidden Dropdown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4211479"/>
            <a:ext cx="3772853" cy="129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Options are hidden and disappear from the DOM, making direct inspection impossible. These elements require special techniques to access and interact with.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548658"/>
            <a:ext cx="4215408" cy="2174081"/>
          </a:xfrm>
          <a:prstGeom prst="roundRect">
            <a:avLst>
              <a:gd name="adj" fmla="val 383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3769876"/>
            <a:ext cx="25190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Bootstrap Dropdown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4211479"/>
            <a:ext cx="3772972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Modern web applications commonly use Bootstrap dropdowns that don't rely on traditional select tags, requiring different automation approaches.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548658"/>
            <a:ext cx="4215289" cy="2174081"/>
          </a:xfrm>
          <a:prstGeom prst="roundRect">
            <a:avLst>
              <a:gd name="adj" fmla="val 383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42421" y="3769876"/>
            <a:ext cx="295846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Auto Suggest/Complete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4211479"/>
            <a:ext cx="3772853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Dynamic options that appear as you type, typically fetched from servers at runtime. These require real-time interaction handling.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905"/>
            <a:ext cx="8900755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Technique 1: SelectorsHub Debugger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78117"/>
            <a:ext cx="7632025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simplest approach to handling hidden dropdown options is using SelectorsHub's built-in debugger functionality. This tool allows you to pause the DOM state and inspect elements that would otherwise disappear.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030736"/>
            <a:ext cx="763202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Simply turn on the </a:t>
            </a:r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Debugger option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 SelectorsHub to freeze the dropdown state and make hidden elements accessible for inspection and interaction.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122765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9049"/>
            <a:ext cx="8700254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Technique 2: Emulate Focused Page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60846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85173"/>
            <a:ext cx="4215289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30072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Open the DOM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871674"/>
            <a:ext cx="4215289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Access your browser's developer tools and navigate to the DOM inspector.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07437" y="2960846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437" y="3285173"/>
            <a:ext cx="4215408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7437" y="3430072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Press Ctrl+Shift+P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207437" y="3871674"/>
            <a:ext cx="4215408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Open the command palette using this keyboard shortcut.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621203" y="2960846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3285173"/>
            <a:ext cx="4215289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21203" y="3430072"/>
            <a:ext cx="3735467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Type "emulate a focused page"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21203" y="3871674"/>
            <a:ext cx="4215289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Search for and select this option to freeze the page state.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4734878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39320"/>
            <a:ext cx="6422112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204103"/>
            <a:ext cx="2902744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Locate hidden elements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93790" y="5645706"/>
            <a:ext cx="6422112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Now you can inspect and interact with previously hidden dropdown options.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7414260" y="4734878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05</a:t>
            </a:r>
            <a:endParaRPr lang="en-US" sz="15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260" y="5039320"/>
            <a:ext cx="6422231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14260" y="5204103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Disable emulation</a:t>
            </a:r>
            <a:endParaRPr lang="en-US" sz="1950" dirty="0"/>
          </a:p>
        </p:txBody>
      </p:sp>
      <p:sp>
        <p:nvSpPr>
          <p:cNvPr id="22" name="Text 15"/>
          <p:cNvSpPr/>
          <p:nvPr/>
        </p:nvSpPr>
        <p:spPr>
          <a:xfrm>
            <a:off x="7414260" y="5645706"/>
            <a:ext cx="642223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Repeat steps 1-2, then type "Do not emulate a focused page" to return to normal state.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33938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textContent() vs innerText(): The Key Differences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21517"/>
            <a:ext cx="7556421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 Playwright, both methods retrieve text from web elements, but they handle visibility and formatting very differently. Understanding these differences is crucial for reliable test automation.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2807"/>
            <a:ext cx="5266015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textContent() Method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43783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 it Returns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164681"/>
            <a:ext cx="62793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Returns the 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raw text content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including hidden elements and extra whitespace exactly as it appears in the DOM.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79056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Characteristics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399955"/>
            <a:ext cx="62793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Includes text from hidden elements (display: none)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727377"/>
            <a:ext cx="62793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Preserves extra whitespaces and line breaks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054798"/>
            <a:ext cx="62793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Ignores CSS visibility rules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511165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Best Use Case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93790" y="6032063"/>
            <a:ext cx="62793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When you need exact DOM text for parsing, regardless of visibility or formatting.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564874" y="2668667"/>
            <a:ext cx="6279356" cy="555665"/>
          </a:xfrm>
          <a:prstGeom prst="roundRect">
            <a:avLst>
              <a:gd name="adj" fmla="val 15002"/>
            </a:avLst>
          </a:prstGeom>
          <a:solidFill>
            <a:srgbClr val="1D232D"/>
          </a:solidFill>
          <a:ln/>
        </p:spPr>
      </p:sp>
      <p:sp>
        <p:nvSpPr>
          <p:cNvPr id="12" name="Shape 10"/>
          <p:cNvSpPr/>
          <p:nvPr/>
        </p:nvSpPr>
        <p:spPr>
          <a:xfrm>
            <a:off x="7554992" y="2668667"/>
            <a:ext cx="6299121" cy="555665"/>
          </a:xfrm>
          <a:prstGeom prst="roundRect">
            <a:avLst>
              <a:gd name="adj" fmla="val 5358"/>
            </a:avLst>
          </a:prstGeom>
          <a:solidFill>
            <a:srgbClr val="1D232D"/>
          </a:solidFill>
          <a:ln/>
        </p:spPr>
      </p:sp>
      <p:sp>
        <p:nvSpPr>
          <p:cNvPr id="13" name="Text 11"/>
          <p:cNvSpPr/>
          <p:nvPr/>
        </p:nvSpPr>
        <p:spPr>
          <a:xfrm>
            <a:off x="7753350" y="2817495"/>
            <a:ext cx="590240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text = await page.locator('selector').textContent();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564874" y="3447574"/>
            <a:ext cx="6279356" cy="1041678"/>
          </a:xfrm>
          <a:prstGeom prst="roundRect">
            <a:avLst>
              <a:gd name="adj" fmla="val 8002"/>
            </a:avLst>
          </a:prstGeom>
          <a:solidFill>
            <a:srgbClr val="022349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3232" y="3712369"/>
            <a:ext cx="248007" cy="19835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209598" y="3695462"/>
            <a:ext cx="543627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Perfect for extracting raw data that might be hidden from users but present in the DOM structure.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2807"/>
            <a:ext cx="4961811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innerText() Method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43783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 it Returns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164681"/>
            <a:ext cx="62793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Returns the 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visible rendered text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similar to what a user actually sees on the screen.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79056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Characteristics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399955"/>
            <a:ext cx="62793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Excludes hidden elements and invisible text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727377"/>
            <a:ext cx="62793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Normalizes whitespace and line breaks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054798"/>
            <a:ext cx="62793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Respects CSS visibility rules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511165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Best Use Case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93790" y="6032063"/>
            <a:ext cx="62793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When you want to verify visible text for user-facing assertions and testing scenarios.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564874" y="2668667"/>
            <a:ext cx="6279356" cy="555665"/>
          </a:xfrm>
          <a:prstGeom prst="roundRect">
            <a:avLst>
              <a:gd name="adj" fmla="val 15002"/>
            </a:avLst>
          </a:prstGeom>
          <a:solidFill>
            <a:srgbClr val="1D232D"/>
          </a:solidFill>
          <a:ln/>
        </p:spPr>
      </p:sp>
      <p:sp>
        <p:nvSpPr>
          <p:cNvPr id="12" name="Shape 10"/>
          <p:cNvSpPr/>
          <p:nvPr/>
        </p:nvSpPr>
        <p:spPr>
          <a:xfrm>
            <a:off x="7554992" y="2668667"/>
            <a:ext cx="6299121" cy="555665"/>
          </a:xfrm>
          <a:prstGeom prst="roundRect">
            <a:avLst>
              <a:gd name="adj" fmla="val 5358"/>
            </a:avLst>
          </a:prstGeom>
          <a:solidFill>
            <a:srgbClr val="1D232D"/>
          </a:solidFill>
          <a:ln/>
        </p:spPr>
      </p:sp>
      <p:sp>
        <p:nvSpPr>
          <p:cNvPr id="13" name="Text 11"/>
          <p:cNvSpPr/>
          <p:nvPr/>
        </p:nvSpPr>
        <p:spPr>
          <a:xfrm>
            <a:off x="7753350" y="2817495"/>
            <a:ext cx="590240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visibleText = await page.locator('selector').innerText();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564874" y="3447574"/>
            <a:ext cx="6279356" cy="1041678"/>
          </a:xfrm>
          <a:prstGeom prst="roundRect">
            <a:avLst>
              <a:gd name="adj" fmla="val 8002"/>
            </a:avLst>
          </a:prstGeom>
          <a:solidFill>
            <a:srgbClr val="183A13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3232" y="3712369"/>
            <a:ext cx="248007" cy="19835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209598" y="3695462"/>
            <a:ext cx="543627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Ideal for testing what users actually see and interact with on the page.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511612"/>
            <a:ext cx="4800362" cy="604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Comparison Example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4260" y="1395413"/>
            <a:ext cx="2695337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Sample DOM Structure: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744260" y="1976676"/>
            <a:ext cx="13141881" cy="1246346"/>
          </a:xfrm>
          <a:prstGeom prst="roundRect">
            <a:avLst>
              <a:gd name="adj" fmla="val 6270"/>
            </a:avLst>
          </a:prstGeom>
          <a:solidFill>
            <a:srgbClr val="1D232D"/>
          </a:solidFill>
          <a:ln/>
        </p:spPr>
      </p:sp>
      <p:sp>
        <p:nvSpPr>
          <p:cNvPr id="5" name="Shape 3"/>
          <p:cNvSpPr/>
          <p:nvPr/>
        </p:nvSpPr>
        <p:spPr>
          <a:xfrm>
            <a:off x="734973" y="1976676"/>
            <a:ext cx="13160454" cy="1246346"/>
          </a:xfrm>
          <a:prstGeom prst="roundRect">
            <a:avLst>
              <a:gd name="adj" fmla="val 2239"/>
            </a:avLst>
          </a:prstGeom>
          <a:solidFill>
            <a:srgbClr val="1D232D"/>
          </a:solidFill>
          <a:ln/>
        </p:spPr>
      </p:sp>
      <p:sp>
        <p:nvSpPr>
          <p:cNvPr id="6" name="Text 4"/>
          <p:cNvSpPr/>
          <p:nvPr/>
        </p:nvSpPr>
        <p:spPr>
          <a:xfrm>
            <a:off x="920948" y="2116217"/>
            <a:ext cx="12788503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&lt;div&gt;  Welcome  &lt;span style="display: none"&gt;To India&lt;/span&gt;&lt;/div&gt;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44260" y="3432334"/>
            <a:ext cx="6477953" cy="1668423"/>
          </a:xfrm>
          <a:prstGeom prst="roundRect">
            <a:avLst>
              <a:gd name="adj" fmla="val 6577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400" y="3432334"/>
            <a:ext cx="91440" cy="166842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21675" y="3641169"/>
            <a:ext cx="2330172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textContent() Result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21675" y="4054912"/>
            <a:ext cx="5991701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"Welcome To India"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21675" y="4408289"/>
            <a:ext cx="5991701" cy="483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Includes the hidden text "To India" because it exists in the DOM structure.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408188" y="3432334"/>
            <a:ext cx="6477953" cy="1668423"/>
          </a:xfrm>
          <a:prstGeom prst="roundRect">
            <a:avLst>
              <a:gd name="adj" fmla="val 6577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328" y="3432334"/>
            <a:ext cx="91440" cy="166842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603" y="3641169"/>
            <a:ext cx="2325767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innerText() Result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685603" y="4054912"/>
            <a:ext cx="5991701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"Welcome"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7685603" y="4408289"/>
            <a:ext cx="5991701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Only shows visible text, excluding the hidden "To India" portion.</a:t>
            </a:r>
            <a:endParaRPr lang="en-US" sz="1450" dirty="0"/>
          </a:p>
        </p:txBody>
      </p:sp>
      <p:sp>
        <p:nvSpPr>
          <p:cNvPr id="17" name="Shape 13"/>
          <p:cNvSpPr/>
          <p:nvPr/>
        </p:nvSpPr>
        <p:spPr>
          <a:xfrm>
            <a:off x="744260" y="5310068"/>
            <a:ext cx="13141881" cy="2416135"/>
          </a:xfrm>
          <a:prstGeom prst="roundRect">
            <a:avLst>
              <a:gd name="adj" fmla="val 323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751880" y="5317688"/>
            <a:ext cx="13126641" cy="4801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938093" y="5436870"/>
            <a:ext cx="2905839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Feature</a:t>
            </a: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4223504" y="5436870"/>
            <a:ext cx="454283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textContent()</a:t>
            </a:r>
            <a:endParaRPr lang="en-US" sz="1450" dirty="0"/>
          </a:p>
        </p:txBody>
      </p:sp>
      <p:sp>
        <p:nvSpPr>
          <p:cNvPr id="21" name="Text 17"/>
          <p:cNvSpPr/>
          <p:nvPr/>
        </p:nvSpPr>
        <p:spPr>
          <a:xfrm>
            <a:off x="9145905" y="5436870"/>
            <a:ext cx="454664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innerText()</a:t>
            </a:r>
            <a:endParaRPr lang="en-US" sz="1450" dirty="0"/>
          </a:p>
        </p:txBody>
      </p:sp>
      <p:sp>
        <p:nvSpPr>
          <p:cNvPr id="22" name="Shape 18"/>
          <p:cNvSpPr/>
          <p:nvPr/>
        </p:nvSpPr>
        <p:spPr>
          <a:xfrm>
            <a:off x="751880" y="5797868"/>
            <a:ext cx="13126641" cy="4801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938093" y="5917049"/>
            <a:ext cx="2905839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Visibility matters?</a:t>
            </a:r>
            <a:endParaRPr lang="en-US" sz="1450" dirty="0"/>
          </a:p>
        </p:txBody>
      </p:sp>
      <p:sp>
        <p:nvSpPr>
          <p:cNvPr id="24" name="Text 20"/>
          <p:cNvSpPr/>
          <p:nvPr/>
        </p:nvSpPr>
        <p:spPr>
          <a:xfrm>
            <a:off x="4223504" y="5917049"/>
            <a:ext cx="454283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</a:t>
            </a:r>
            <a:endParaRPr lang="en-US" sz="1450" dirty="0"/>
          </a:p>
        </p:txBody>
      </p:sp>
      <p:sp>
        <p:nvSpPr>
          <p:cNvPr id="25" name="Text 21"/>
          <p:cNvSpPr/>
          <p:nvPr/>
        </p:nvSpPr>
        <p:spPr>
          <a:xfrm>
            <a:off x="9145905" y="5917049"/>
            <a:ext cx="454664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Yes</a:t>
            </a:r>
            <a:endParaRPr lang="en-US" sz="1450" dirty="0"/>
          </a:p>
        </p:txBody>
      </p:sp>
      <p:sp>
        <p:nvSpPr>
          <p:cNvPr id="26" name="Shape 22"/>
          <p:cNvSpPr/>
          <p:nvPr/>
        </p:nvSpPr>
        <p:spPr>
          <a:xfrm>
            <a:off x="751880" y="6278047"/>
            <a:ext cx="13126641" cy="4801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938093" y="6397228"/>
            <a:ext cx="2905839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Whitespace?</a:t>
            </a:r>
            <a:endParaRPr lang="en-US" sz="1450" dirty="0"/>
          </a:p>
        </p:txBody>
      </p:sp>
      <p:sp>
        <p:nvSpPr>
          <p:cNvPr id="28" name="Text 24"/>
          <p:cNvSpPr/>
          <p:nvPr/>
        </p:nvSpPr>
        <p:spPr>
          <a:xfrm>
            <a:off x="4223504" y="6397228"/>
            <a:ext cx="454283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Preserved as-is</a:t>
            </a:r>
            <a:endParaRPr lang="en-US" sz="1450" dirty="0"/>
          </a:p>
        </p:txBody>
      </p:sp>
      <p:sp>
        <p:nvSpPr>
          <p:cNvPr id="29" name="Text 25"/>
          <p:cNvSpPr/>
          <p:nvPr/>
        </p:nvSpPr>
        <p:spPr>
          <a:xfrm>
            <a:off x="9145905" y="6397228"/>
            <a:ext cx="454664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Normalized</a:t>
            </a:r>
            <a:endParaRPr lang="en-US" sz="1450" dirty="0"/>
          </a:p>
        </p:txBody>
      </p:sp>
      <p:sp>
        <p:nvSpPr>
          <p:cNvPr id="30" name="Shape 26"/>
          <p:cNvSpPr/>
          <p:nvPr/>
        </p:nvSpPr>
        <p:spPr>
          <a:xfrm>
            <a:off x="751880" y="6758226"/>
            <a:ext cx="13126641" cy="4801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7"/>
          <p:cNvSpPr/>
          <p:nvPr/>
        </p:nvSpPr>
        <p:spPr>
          <a:xfrm>
            <a:off x="938093" y="6877407"/>
            <a:ext cx="2905839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Hidden text?</a:t>
            </a:r>
            <a:endParaRPr lang="en-US" sz="1450" dirty="0"/>
          </a:p>
        </p:txBody>
      </p:sp>
      <p:sp>
        <p:nvSpPr>
          <p:cNvPr id="32" name="Text 28"/>
          <p:cNvSpPr/>
          <p:nvPr/>
        </p:nvSpPr>
        <p:spPr>
          <a:xfrm>
            <a:off x="4223504" y="6877407"/>
            <a:ext cx="454283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Included</a:t>
            </a:r>
            <a:endParaRPr lang="en-US" sz="1450" dirty="0"/>
          </a:p>
        </p:txBody>
      </p:sp>
      <p:sp>
        <p:nvSpPr>
          <p:cNvPr id="33" name="Text 29"/>
          <p:cNvSpPr/>
          <p:nvPr/>
        </p:nvSpPr>
        <p:spPr>
          <a:xfrm>
            <a:off x="9145905" y="6877407"/>
            <a:ext cx="454664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Excluded</a:t>
            </a:r>
            <a:endParaRPr lang="en-US" sz="1450" dirty="0"/>
          </a:p>
        </p:txBody>
      </p:sp>
      <p:sp>
        <p:nvSpPr>
          <p:cNvPr id="34" name="Shape 30"/>
          <p:cNvSpPr/>
          <p:nvPr/>
        </p:nvSpPr>
        <p:spPr>
          <a:xfrm>
            <a:off x="751880" y="7238405"/>
            <a:ext cx="13126641" cy="4801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1"/>
          <p:cNvSpPr/>
          <p:nvPr/>
        </p:nvSpPr>
        <p:spPr>
          <a:xfrm>
            <a:off x="938093" y="7357586"/>
            <a:ext cx="2905839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case</a:t>
            </a:r>
            <a:endParaRPr lang="en-US" sz="1450" dirty="0"/>
          </a:p>
        </p:txBody>
      </p:sp>
      <p:sp>
        <p:nvSpPr>
          <p:cNvPr id="36" name="Text 32"/>
          <p:cNvSpPr/>
          <p:nvPr/>
        </p:nvSpPr>
        <p:spPr>
          <a:xfrm>
            <a:off x="4223504" y="7357586"/>
            <a:ext cx="454283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Exact DOM text</a:t>
            </a:r>
            <a:endParaRPr lang="en-US" sz="1450" dirty="0"/>
          </a:p>
        </p:txBody>
      </p:sp>
      <p:sp>
        <p:nvSpPr>
          <p:cNvPr id="37" name="Text 33"/>
          <p:cNvSpPr/>
          <p:nvPr/>
        </p:nvSpPr>
        <p:spPr>
          <a:xfrm>
            <a:off x="9145905" y="7357586"/>
            <a:ext cx="4546640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Visible user text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4366"/>
            <a:ext cx="9839920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Essential Playwright Concepts Summary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86163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430304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page.locator()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2871907"/>
            <a:ext cx="6397347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Locate single or group of elements on the page for interaction and testing.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1686163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2430304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fill() &amp; click()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2871907"/>
            <a:ext cx="639746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Type text into input fields and click on buttons or elements.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84759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4528899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waitForTimeout()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93790" y="4970502"/>
            <a:ext cx="6397347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Wait for specified seconds during test execution.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3784759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144" y="4528899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count() &amp; nth()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9144" y="4970502"/>
            <a:ext cx="639746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Get number of matching elements and access specific elements in a group.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83354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627495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Text Extraction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793790" y="7069098"/>
            <a:ext cx="6397347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textContent() or innerText() to get text from elements based on your needs.</a:t>
            </a:r>
            <a:endParaRPr lang="en-US" sz="15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5883354"/>
            <a:ext cx="496133" cy="49613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9144" y="6627495"/>
            <a:ext cx="2663904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Loop Through Options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7439144" y="7069098"/>
            <a:ext cx="639746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Dynamically print and select dropdown items using iteration techniques.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2025-09-13T08:05:14Z</dcterms:created>
  <dcterms:modified xsi:type="dcterms:W3CDTF">2025-09-13T08:05:14Z</dcterms:modified>
</cp:coreProperties>
</file>